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144000" cy="6858000" type="screen4x3"/>
  <p:notesSz cx="9671050" cy="688975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ลักษณะ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816" y="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90788" cy="344488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5478024" y="0"/>
            <a:ext cx="4190788" cy="344488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r">
              <a:defRPr sz="1200"/>
            </a:lvl1pPr>
          </a:lstStyle>
          <a:p>
            <a:fld id="{EA69627C-41F2-4F1D-8C60-5B35249B3FF1}" type="datetimeFigureOut">
              <a:rPr lang="th-TH" smtClean="0"/>
              <a:t>27/03/67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44067"/>
            <a:ext cx="4190788" cy="344488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478024" y="6544067"/>
            <a:ext cx="4190788" cy="344488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r">
              <a:defRPr sz="1200"/>
            </a:lvl1pPr>
          </a:lstStyle>
          <a:p>
            <a:fld id="{CFD335CA-3F4F-47F1-8807-42B781CDA309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90788" cy="344488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5478583" y="0"/>
            <a:ext cx="4190788" cy="344488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r">
              <a:defRPr sz="1200"/>
            </a:lvl1pPr>
          </a:lstStyle>
          <a:p>
            <a:fld id="{116A60AA-5B9C-4F70-9E5D-1E6E946D3395}" type="datetimeFigureOut">
              <a:rPr lang="th-TH" smtClean="0"/>
              <a:t>27/03/67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3113088" y="515938"/>
            <a:ext cx="3444875" cy="2584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31" tIns="47316" rIns="94631" bIns="47316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67105" y="3272631"/>
            <a:ext cx="7736840" cy="3100388"/>
          </a:xfrm>
          <a:prstGeom prst="rect">
            <a:avLst/>
          </a:prstGeom>
        </p:spPr>
        <p:txBody>
          <a:bodyPr vert="horz" lIns="94631" tIns="47316" rIns="94631" bIns="47316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543668"/>
            <a:ext cx="4190788" cy="344488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478583" y="6543668"/>
            <a:ext cx="4190788" cy="344488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r">
              <a:defRPr sz="1200"/>
            </a:lvl1pPr>
          </a:lstStyle>
          <a:p>
            <a:fld id="{9B96494E-E245-41EC-90FC-287E3C8CECBC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6494E-E245-41EC-90FC-287E3C8CECBC}" type="slidenum">
              <a:rPr lang="th-TH" smtClean="0"/>
              <a:t>1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F04E-66DB-404C-A8F3-273D2B93BA5B}" type="datetimeFigureOut">
              <a:rPr lang="th-TH" smtClean="0"/>
              <a:pPr/>
              <a:t>27/03/67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D139-C4D7-4F51-B13D-5D9DC804569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F04E-66DB-404C-A8F3-273D2B93BA5B}" type="datetimeFigureOut">
              <a:rPr lang="th-TH" smtClean="0"/>
              <a:pPr/>
              <a:t>27/03/67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D139-C4D7-4F51-B13D-5D9DC804569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F04E-66DB-404C-A8F3-273D2B93BA5B}" type="datetimeFigureOut">
              <a:rPr lang="th-TH" smtClean="0"/>
              <a:pPr/>
              <a:t>27/03/67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D139-C4D7-4F51-B13D-5D9DC804569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F04E-66DB-404C-A8F3-273D2B93BA5B}" type="datetimeFigureOut">
              <a:rPr lang="th-TH" smtClean="0"/>
              <a:pPr/>
              <a:t>27/03/67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D139-C4D7-4F51-B13D-5D9DC804569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F04E-66DB-404C-A8F3-273D2B93BA5B}" type="datetimeFigureOut">
              <a:rPr lang="th-TH" smtClean="0"/>
              <a:pPr/>
              <a:t>27/03/67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D139-C4D7-4F51-B13D-5D9DC804569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F04E-66DB-404C-A8F3-273D2B93BA5B}" type="datetimeFigureOut">
              <a:rPr lang="th-TH" smtClean="0"/>
              <a:pPr/>
              <a:t>27/03/67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D139-C4D7-4F51-B13D-5D9DC804569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F04E-66DB-404C-A8F3-273D2B93BA5B}" type="datetimeFigureOut">
              <a:rPr lang="th-TH" smtClean="0"/>
              <a:pPr/>
              <a:t>27/03/67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D139-C4D7-4F51-B13D-5D9DC804569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F04E-66DB-404C-A8F3-273D2B93BA5B}" type="datetimeFigureOut">
              <a:rPr lang="th-TH" smtClean="0"/>
              <a:pPr/>
              <a:t>27/03/67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D139-C4D7-4F51-B13D-5D9DC804569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F04E-66DB-404C-A8F3-273D2B93BA5B}" type="datetimeFigureOut">
              <a:rPr lang="th-TH" smtClean="0"/>
              <a:pPr/>
              <a:t>27/03/67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D139-C4D7-4F51-B13D-5D9DC804569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F04E-66DB-404C-A8F3-273D2B93BA5B}" type="datetimeFigureOut">
              <a:rPr lang="th-TH" smtClean="0"/>
              <a:pPr/>
              <a:t>27/03/67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D139-C4D7-4F51-B13D-5D9DC804569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6F04E-66DB-404C-A8F3-273D2B93BA5B}" type="datetimeFigureOut">
              <a:rPr lang="th-TH" smtClean="0"/>
              <a:pPr/>
              <a:t>27/03/67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D139-C4D7-4F51-B13D-5D9DC8045694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6F04E-66DB-404C-A8F3-273D2B93BA5B}" type="datetimeFigureOut">
              <a:rPr lang="th-TH" smtClean="0"/>
              <a:pPr/>
              <a:t>27/03/67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0D139-C4D7-4F51-B13D-5D9DC8045694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ดาวน์โหลด.jpg"/>
          <p:cNvPicPr>
            <a:picLocks noChangeAspect="1"/>
          </p:cNvPicPr>
          <p:nvPr/>
        </p:nvPicPr>
        <p:blipFill>
          <a:blip r:embed="rId3"/>
          <a:srcRect l="10492" r="10814" b="12195"/>
          <a:stretch>
            <a:fillRect/>
          </a:stretch>
        </p:blipFill>
        <p:spPr>
          <a:xfrm>
            <a:off x="4572000" y="0"/>
            <a:ext cx="1071570" cy="857256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14282" y="357166"/>
            <a:ext cx="4357718" cy="428628"/>
          </a:xfrm>
        </p:spPr>
        <p:txBody>
          <a:bodyPr>
            <a:noAutofit/>
          </a:bodyPr>
          <a:lstStyle/>
          <a:p>
            <a:r>
              <a:rPr lang="th-TH" sz="2400" b="1" dirty="0" smtClean="0"/>
              <a:t>สถานการณ์การผลิตทุเรียน จังหวัด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เพชรบุรี</a:t>
            </a:r>
            <a:r>
              <a:rPr lang="th-TH" sz="2400" b="1" dirty="0" smtClean="0"/>
              <a:t> ปี 2567</a:t>
            </a:r>
            <a:endParaRPr lang="th-TH" sz="2400" b="1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357158" y="2214554"/>
            <a:ext cx="3143272" cy="357190"/>
          </a:xfrm>
        </p:spPr>
        <p:txBody>
          <a:bodyPr>
            <a:normAutofit fontScale="92500"/>
          </a:bodyPr>
          <a:lstStyle/>
          <a:p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อ้างอิงข้อมูลจากปฏิทินการผลิตพืชปี 2565 และ ปี 2566</a:t>
            </a:r>
            <a:endParaRPr lang="th-TH" sz="16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357158" y="857232"/>
          <a:ext cx="8501129" cy="13573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933"/>
                <a:gridCol w="653933"/>
                <a:gridCol w="653933"/>
                <a:gridCol w="653933"/>
                <a:gridCol w="653933"/>
                <a:gridCol w="653933"/>
                <a:gridCol w="719872"/>
                <a:gridCol w="587994"/>
                <a:gridCol w="653933"/>
                <a:gridCol w="686899"/>
                <a:gridCol w="620967"/>
                <a:gridCol w="653933"/>
                <a:gridCol w="653933"/>
              </a:tblGrid>
              <a:tr h="452441">
                <a:tc rowSpan="2"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ชนิดพืช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พื้นที่ปลูก</a:t>
                      </a:r>
                      <a:r>
                        <a:rPr lang="th-TH" sz="16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ไร่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พื้นที่เก็บเกี่ยว </a:t>
                      </a:r>
                      <a:r>
                        <a:rPr lang="en-US" sz="16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th-TH" sz="16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ไร่</a:t>
                      </a:r>
                      <a:r>
                        <a:rPr lang="en-US" sz="16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ผลผลิต 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ตัน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ผลผลิตเฉลี่ยต่อไร่ 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กิโลกรัม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52441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2565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2566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2565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2566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2565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2566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2565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2566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5244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ทุเรียน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884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7,291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+5.91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629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4,530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+178.08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1,954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4,833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+147.34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1,199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1,066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-11.09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1472" y="6286520"/>
            <a:ext cx="8143932" cy="323165"/>
          </a:xfrm>
          <a:prstGeom prst="rect">
            <a:avLst/>
          </a:prstGeom>
          <a:noFill/>
          <a:ln w="31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หมายเหตุ </a:t>
            </a:r>
            <a:r>
              <a:rPr lang="en-US" sz="15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ข้อมูลจากสรุปผลการสำรวจการออกดอกและติดผลของทุเรียน รอบวันที่ 20 มี.ค. 67 ที่ได้ปรับแก้ไขข้อมูล</a:t>
            </a:r>
            <a:r>
              <a:rPr lang="en-US" sz="1500" dirty="0" smtClean="0">
                <a:latin typeface="TH SarabunPSK" pitchFamily="34" charset="-34"/>
                <a:cs typeface="TH SarabunPSK" pitchFamily="34" charset="-34"/>
              </a:rPr>
              <a:t>%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 ของพื้นที่ให้ผลผลิตรวมทุกอำเภอแล้ว</a:t>
            </a:r>
            <a:endParaRPr lang="th-TH" sz="15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4414" y="2571744"/>
            <a:ext cx="6858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ทุเรียนออกดอกแล้วประมาณ 88.34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%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คาดการณ์ว่าเริ่มมีผลผลิตออกสู่ตลาดในช่วงเดือน พ.ค. – ก.ย. 67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2" name="กลุ่ม 21"/>
          <p:cNvGrpSpPr/>
          <p:nvPr/>
        </p:nvGrpSpPr>
        <p:grpSpPr>
          <a:xfrm>
            <a:off x="500034" y="3071810"/>
            <a:ext cx="1428760" cy="1524482"/>
            <a:chOff x="428596" y="3071810"/>
            <a:chExt cx="1428760" cy="1524482"/>
          </a:xfrm>
        </p:grpSpPr>
        <p:pic>
          <p:nvPicPr>
            <p:cNvPr id="7" name="รูปภาพ 6" descr="หมวด 1 - goldenkingplant"/>
            <p:cNvPicPr/>
            <p:nvPr/>
          </p:nvPicPr>
          <p:blipFill>
            <a:blip r:embed="rId4"/>
            <a:srcRect l="26271" t="20455" r="18644" b="10227"/>
            <a:stretch>
              <a:fillRect/>
            </a:stretch>
          </p:blipFill>
          <p:spPr bwMode="auto">
            <a:xfrm>
              <a:off x="642910" y="3071810"/>
              <a:ext cx="1038225" cy="704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428596" y="3857628"/>
              <a:ext cx="142876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ระยะตาปู 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ร้อยละ 1.08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เก็บเกี่ยวช่วง ก.ย.–ต.ค.67</a:t>
              </a:r>
              <a:endParaRPr lang="th-TH" sz="14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3" name="กลุ่ม 22"/>
          <p:cNvGrpSpPr/>
          <p:nvPr/>
        </p:nvGrpSpPr>
        <p:grpSpPr>
          <a:xfrm>
            <a:off x="2071670" y="3071810"/>
            <a:ext cx="1500198" cy="1453044"/>
            <a:chOff x="2000232" y="3071810"/>
            <a:chExt cx="1500198" cy="1453044"/>
          </a:xfrm>
        </p:grpSpPr>
        <p:pic>
          <p:nvPicPr>
            <p:cNvPr id="8" name="รูปภาพ 7" descr="ทุเรียนระยะไข่ปลา-ตาปู... - Appliedchem - Thailand Co.,ltd | Facebook"/>
            <p:cNvPicPr/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14546" y="3071810"/>
              <a:ext cx="1038225" cy="695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2000232" y="3786190"/>
              <a:ext cx="150019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ระยะเหยียดตีนหนู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 ร้อยละ 1.10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เก็บเกี่ยวช่วง ส.ค.–ก.ย.67</a:t>
              </a:r>
              <a:endParaRPr lang="th-TH" sz="14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4" name="กลุ่ม 23"/>
          <p:cNvGrpSpPr/>
          <p:nvPr/>
        </p:nvGrpSpPr>
        <p:grpSpPr>
          <a:xfrm>
            <a:off x="3714744" y="3071810"/>
            <a:ext cx="1428760" cy="1453044"/>
            <a:chOff x="3428992" y="3071810"/>
            <a:chExt cx="1428760" cy="1453044"/>
          </a:xfrm>
        </p:grpSpPr>
        <p:pic>
          <p:nvPicPr>
            <p:cNvPr id="9" name="รูปภาพ 8" descr="การบำรุงดูแลทุเรียน : กระตุ้นการออกดอกของทุเรียน – เอราวัณเคมีเกษตร"/>
            <p:cNvPicPr/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571868" y="3071810"/>
              <a:ext cx="1071570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3428992" y="3786190"/>
              <a:ext cx="142876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ระยะมะเขือพวงเล็ก 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ร้อยละ 4.29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เก็บเกี่ยวช่วง ส.ค.–ก.ย.67</a:t>
              </a:r>
              <a:endParaRPr lang="th-TH" sz="14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5" name="กลุ่ม 24"/>
          <p:cNvGrpSpPr/>
          <p:nvPr/>
        </p:nvGrpSpPr>
        <p:grpSpPr>
          <a:xfrm>
            <a:off x="5357818" y="3071810"/>
            <a:ext cx="1428760" cy="1453044"/>
            <a:chOff x="4929190" y="3071810"/>
            <a:chExt cx="1428760" cy="1453044"/>
          </a:xfrm>
        </p:grpSpPr>
        <p:pic>
          <p:nvPicPr>
            <p:cNvPr id="10" name="รูปภาพ 9" descr="การบำรุงดูแลทุเรียน : บำรุงดอกในระยะกระดุมและระยะมะเขือพวง –  เอราวัณเคมีเกษตร"/>
            <p:cNvPicPr/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000628" y="3071810"/>
              <a:ext cx="1143008" cy="738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4929190" y="3786190"/>
              <a:ext cx="142876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ระยะมะเขือพวงใหญ่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ร้อยละ 3.94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เก็บเกี่ยวช่วง ส.ค.–ก.ย.67</a:t>
              </a:r>
              <a:endParaRPr lang="th-TH" sz="14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7" name="กลุ่ม 26"/>
          <p:cNvGrpSpPr/>
          <p:nvPr/>
        </p:nvGrpSpPr>
        <p:grpSpPr>
          <a:xfrm>
            <a:off x="6929454" y="3071810"/>
            <a:ext cx="1428760" cy="1453044"/>
            <a:chOff x="6429388" y="3071810"/>
            <a:chExt cx="1428760" cy="1453044"/>
          </a:xfrm>
        </p:grpSpPr>
        <p:pic>
          <p:nvPicPr>
            <p:cNvPr id="11" name="รูปภาพ 10" descr="ทุเรียนปีที่ 4 ขึ้นปีที่ 5 เผลอแป๊บเดียว ดอกถึงระยะมะเขือพวงซะแล้ว  (ก.ย.2019) – มีเฮ น้ำหมักชีวภาพ"/>
            <p:cNvPicPr/>
            <p:nvPr/>
          </p:nvPicPr>
          <p:blipFill>
            <a:blip r:embed="rId8" cstate="print"/>
            <a:srcRect t="7778"/>
            <a:stretch>
              <a:fillRect/>
            </a:stretch>
          </p:blipFill>
          <p:spPr bwMode="auto">
            <a:xfrm>
              <a:off x="6572264" y="3071810"/>
              <a:ext cx="1000132" cy="719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TextBox 25"/>
            <p:cNvSpPr txBox="1"/>
            <p:nvPr/>
          </p:nvSpPr>
          <p:spPr>
            <a:xfrm>
              <a:off x="6429388" y="3786190"/>
              <a:ext cx="142876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ระยะหัวกำไล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ร้อยละ 13.31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เก็บเกี่ยวช่วง ก.ค.–</a:t>
              </a:r>
              <a:r>
                <a:rPr lang="th-TH" sz="1400" dirty="0">
                  <a:latin typeface="TH SarabunPSK" pitchFamily="34" charset="-34"/>
                  <a:cs typeface="TH SarabunPSK" pitchFamily="34" charset="-34"/>
                </a:rPr>
                <a:t>ส</a:t>
              </a:r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.ค.67</a:t>
              </a:r>
              <a:endParaRPr lang="th-TH" sz="14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35" name="กลุ่ม 34"/>
          <p:cNvGrpSpPr/>
          <p:nvPr/>
        </p:nvGrpSpPr>
        <p:grpSpPr>
          <a:xfrm>
            <a:off x="1571604" y="4643446"/>
            <a:ext cx="1428760" cy="1453044"/>
            <a:chOff x="1714480" y="4572008"/>
            <a:chExt cx="1428760" cy="1453044"/>
          </a:xfrm>
        </p:grpSpPr>
        <p:pic>
          <p:nvPicPr>
            <p:cNvPr id="12" name="รูปภาพ 11" descr="การบำรุงดูแลทุเรียน : ช่วยผสมเกสรในระยะก่อนดอกบาน – เอราวัณเคมีเกษตร"/>
            <p:cNvPicPr/>
            <p:nvPr/>
          </p:nvPicPr>
          <p:blipFill>
            <a:blip r:embed="rId9"/>
            <a:srcRect b="7447"/>
            <a:stretch>
              <a:fillRect/>
            </a:stretch>
          </p:blipFill>
          <p:spPr bwMode="auto">
            <a:xfrm>
              <a:off x="1857356" y="4572008"/>
              <a:ext cx="1000132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TextBox 27"/>
            <p:cNvSpPr txBox="1"/>
            <p:nvPr/>
          </p:nvSpPr>
          <p:spPr>
            <a:xfrm>
              <a:off x="1714480" y="5286388"/>
              <a:ext cx="142876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ระยะดอกบาน 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ร้อยละ 24.96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เก็บเกี่ยวช่วง ก.ค.–ส.ค.67</a:t>
              </a:r>
              <a:endParaRPr lang="th-TH" sz="14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34" name="กลุ่ม 33"/>
          <p:cNvGrpSpPr/>
          <p:nvPr/>
        </p:nvGrpSpPr>
        <p:grpSpPr>
          <a:xfrm>
            <a:off x="3000364" y="4643446"/>
            <a:ext cx="1428760" cy="1453044"/>
            <a:chOff x="3000364" y="4572008"/>
            <a:chExt cx="1428760" cy="1453044"/>
          </a:xfrm>
        </p:grpSpPr>
        <p:pic>
          <p:nvPicPr>
            <p:cNvPr id="13" name="รูปภาพ 12" descr="ทุเรียน : ดอกระยะหางแย้ | gurukaset.com"/>
            <p:cNvPicPr/>
            <p:nvPr/>
          </p:nvPicPr>
          <p:blipFill>
            <a:blip r:embed="rId10"/>
            <a:srcRect t="5310" b="13275"/>
            <a:stretch>
              <a:fillRect/>
            </a:stretch>
          </p:blipFill>
          <p:spPr bwMode="auto">
            <a:xfrm>
              <a:off x="3214678" y="4572008"/>
              <a:ext cx="928694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TextBox 28"/>
            <p:cNvSpPr txBox="1"/>
            <p:nvPr/>
          </p:nvSpPr>
          <p:spPr>
            <a:xfrm>
              <a:off x="3000364" y="5286388"/>
              <a:ext cx="142876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ระยะหางแย้ไหม้ 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ร้อยละ 32.12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เก็บเกี่ยวช่วง มิ.ย.–ก.ค.67</a:t>
              </a:r>
              <a:endParaRPr lang="th-TH" sz="14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33" name="กลุ่ม 32"/>
          <p:cNvGrpSpPr/>
          <p:nvPr/>
        </p:nvGrpSpPr>
        <p:grpSpPr>
          <a:xfrm>
            <a:off x="4357686" y="4643446"/>
            <a:ext cx="1428760" cy="1453044"/>
            <a:chOff x="4214810" y="4572008"/>
            <a:chExt cx="1428760" cy="1453044"/>
          </a:xfrm>
        </p:grpSpPr>
        <p:pic>
          <p:nvPicPr>
            <p:cNvPr id="14" name="รูปภาพ 2" descr="messageImage_1707988411301.jpg"/>
            <p:cNvPicPr/>
            <p:nvPr/>
          </p:nvPicPr>
          <p:blipFill>
            <a:blip r:embed="rId11" cstate="print"/>
            <a:srcRect t="27113" b="11500"/>
            <a:stretch>
              <a:fillRect/>
            </a:stretch>
          </p:blipFill>
          <p:spPr>
            <a:xfrm>
              <a:off x="4429124" y="4572008"/>
              <a:ext cx="1000132" cy="714380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4214810" y="5286388"/>
              <a:ext cx="142876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ระยะไข่ไก่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ร้อยละ 6.13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เก็บเกี่ยวช่วง มิ.ย.–ก.ค.67</a:t>
              </a:r>
              <a:endParaRPr lang="th-TH" sz="14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32" name="กลุ่ม 31"/>
          <p:cNvGrpSpPr/>
          <p:nvPr/>
        </p:nvGrpSpPr>
        <p:grpSpPr>
          <a:xfrm>
            <a:off x="5857884" y="4643446"/>
            <a:ext cx="1428760" cy="1453044"/>
            <a:chOff x="5572132" y="4572008"/>
            <a:chExt cx="1428760" cy="1453044"/>
          </a:xfrm>
        </p:grpSpPr>
        <p:pic>
          <p:nvPicPr>
            <p:cNvPr id="15" name="รูปภาพ 9" descr="messageImage_1707988523153.jpg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786446" y="4572008"/>
              <a:ext cx="928694" cy="709612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5572132" y="5286388"/>
              <a:ext cx="142876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ระยะกระป๋องนม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ร้อยละ 1.41</a:t>
              </a:r>
            </a:p>
            <a:p>
              <a:pPr algn="ctr"/>
              <a:r>
                <a:rPr lang="th-TH" sz="1400" dirty="0" smtClean="0">
                  <a:latin typeface="TH SarabunPSK" pitchFamily="34" charset="-34"/>
                  <a:cs typeface="TH SarabunPSK" pitchFamily="34" charset="-34"/>
                </a:rPr>
                <a:t>เก็บเกี่ยวช่วง พ.ค.–มิ.ย.67</a:t>
              </a:r>
              <a:endParaRPr lang="th-TH" sz="14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57158" y="571480"/>
            <a:ext cx="4714908" cy="428628"/>
          </a:xfrm>
        </p:spPr>
        <p:txBody>
          <a:bodyPr>
            <a:noAutofit/>
          </a:bodyPr>
          <a:lstStyle/>
          <a:p>
            <a:r>
              <a:rPr lang="th-TH" sz="2400" b="1" dirty="0" smtClean="0"/>
              <a:t>สถานการณ์การผลิตมะนาว จังหวัด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เพชรบุรี</a:t>
            </a:r>
            <a:r>
              <a:rPr lang="th-TH" sz="2400" b="1" dirty="0" smtClean="0"/>
              <a:t> ปี 2567</a:t>
            </a:r>
            <a:endParaRPr lang="th-TH" sz="2400" b="1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357158" y="2643182"/>
            <a:ext cx="3143272" cy="357190"/>
          </a:xfrm>
        </p:spPr>
        <p:txBody>
          <a:bodyPr>
            <a:normAutofit fontScale="92500"/>
          </a:bodyPr>
          <a:lstStyle/>
          <a:p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อ้างอิงข้อมูลจากปฏิทินการผลิตพืชปี 2565 และ ปี 2566</a:t>
            </a:r>
            <a:endParaRPr lang="th-TH" sz="16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285720" y="1142984"/>
          <a:ext cx="8501129" cy="135732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53933"/>
                <a:gridCol w="653933"/>
                <a:gridCol w="653933"/>
                <a:gridCol w="653933"/>
                <a:gridCol w="653933"/>
                <a:gridCol w="653933"/>
                <a:gridCol w="719872"/>
                <a:gridCol w="587994"/>
                <a:gridCol w="653933"/>
                <a:gridCol w="686899"/>
                <a:gridCol w="620967"/>
                <a:gridCol w="653933"/>
                <a:gridCol w="653933"/>
              </a:tblGrid>
              <a:tr h="452441">
                <a:tc rowSpan="2"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ชนิดพืช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พื้นที่ปลูก</a:t>
                      </a:r>
                      <a:r>
                        <a:rPr lang="th-TH" sz="16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ไร่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พื้นที่เก็บเกี่ยว </a:t>
                      </a:r>
                      <a:r>
                        <a:rPr lang="en-US" sz="16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th-TH" sz="16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ไร่</a:t>
                      </a:r>
                      <a:r>
                        <a:rPr lang="en-US" sz="16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ผลผลิต 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ตัน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ผลผลิตเฉลี่ยต่อไร่ 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กิโลกรัม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52441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2565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2566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2565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2566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2565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2566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2565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2566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%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5244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มะนาว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38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644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39,798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+2.99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28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812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33,241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+15.37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54</a:t>
                      </a:r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234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53,709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-0.97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1,882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1,615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H SarabunPSK" pitchFamily="34" charset="-34"/>
                          <a:cs typeface="TH SarabunPSK" pitchFamily="34" charset="-34"/>
                        </a:rPr>
                        <a:t>-14.19</a:t>
                      </a:r>
                      <a:endParaRPr lang="th-TH" sz="16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6072206"/>
            <a:ext cx="8143932" cy="323165"/>
          </a:xfrm>
          <a:prstGeom prst="rect">
            <a:avLst/>
          </a:prstGeom>
          <a:noFill/>
          <a:ln w="31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หมายเหตุ </a:t>
            </a:r>
            <a:r>
              <a:rPr lang="en-US" sz="15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ข้อมูลจากสรุปผลการสำรวจการออกดอกและติดผลของมะนาว รอบวันที่ 20 มี.ค. 67 ที่ได้ปรับแก้ไข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ข้อมูล</a:t>
            </a:r>
            <a:r>
              <a:rPr lang="en-US" sz="1500" dirty="0" smtClean="0">
                <a:latin typeface="TH SarabunPSK" pitchFamily="34" charset="-34"/>
                <a:cs typeface="TH SarabunPSK" pitchFamily="34" charset="-34"/>
              </a:rPr>
              <a:t> %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ของพื้นที่ให้ผลผลิตรวมทุกอำเภอแล้ว</a:t>
            </a:r>
            <a:endParaRPr lang="th-TH" sz="15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2976" y="3143248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มะนาวออกดอกแล้วประมาณ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101.98</a:t>
            </a:r>
            <a:r>
              <a:rPr lang="en-US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%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มีปริมาณผลผลิต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ออกสู่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ตลาดมากในช่วง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เดือน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มิ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.ย.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–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ก.ค. 67 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5" name="รูปภาพ 34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214290"/>
            <a:ext cx="1643074" cy="752251"/>
          </a:xfrm>
          <a:prstGeom prst="rect">
            <a:avLst/>
          </a:prstGeom>
        </p:spPr>
      </p:pic>
      <p:grpSp>
        <p:nvGrpSpPr>
          <p:cNvPr id="46" name="กลุ่ม 45"/>
          <p:cNvGrpSpPr/>
          <p:nvPr/>
        </p:nvGrpSpPr>
        <p:grpSpPr>
          <a:xfrm>
            <a:off x="357158" y="3643314"/>
            <a:ext cx="1785950" cy="1974005"/>
            <a:chOff x="357158" y="3643314"/>
            <a:chExt cx="1785950" cy="1974005"/>
          </a:xfrm>
        </p:grpSpPr>
        <p:sp>
          <p:nvSpPr>
            <p:cNvPr id="17" name="TextBox 16"/>
            <p:cNvSpPr txBox="1"/>
            <p:nvPr/>
          </p:nvSpPr>
          <p:spPr>
            <a:xfrm>
              <a:off x="357158" y="4786322"/>
              <a:ext cx="17859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ระยะติดดอก </a:t>
              </a:r>
            </a:p>
            <a:p>
              <a:pPr algn="ctr"/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ร้อยละ 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10.23</a:t>
              </a:r>
              <a:endParaRPr lang="th-TH" sz="1600" dirty="0" smtClean="0"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เก็บเกี่ยวช่วง 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ก.ค.–ส.ค.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67</a:t>
              </a:r>
              <a:endParaRPr lang="th-TH" sz="1600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36" name="รูปภาพ 30" descr="messageImage_1707988297132.jpg"/>
            <p:cNvPicPr/>
            <p:nvPr/>
          </p:nvPicPr>
          <p:blipFill>
            <a:blip r:embed="rId3" cstate="print"/>
            <a:srcRect b="4132"/>
            <a:stretch>
              <a:fillRect/>
            </a:stretch>
          </p:blipFill>
          <p:spPr>
            <a:xfrm flipH="1">
              <a:off x="785786" y="3643314"/>
              <a:ext cx="1214446" cy="1000132"/>
            </a:xfrm>
            <a:prstGeom prst="rect">
              <a:avLst/>
            </a:prstGeom>
          </p:spPr>
        </p:pic>
      </p:grpSp>
      <p:grpSp>
        <p:nvGrpSpPr>
          <p:cNvPr id="47" name="กลุ่ม 46"/>
          <p:cNvGrpSpPr/>
          <p:nvPr/>
        </p:nvGrpSpPr>
        <p:grpSpPr>
          <a:xfrm>
            <a:off x="2000232" y="3643314"/>
            <a:ext cx="1643074" cy="1974005"/>
            <a:chOff x="2000232" y="3643314"/>
            <a:chExt cx="1643074" cy="1974005"/>
          </a:xfrm>
        </p:grpSpPr>
        <p:pic>
          <p:nvPicPr>
            <p:cNvPr id="37" name="รูปภาพ 32" descr="messageImage_1707988237379.jpg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14546" y="3643314"/>
              <a:ext cx="1285884" cy="1000132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2000232" y="4786322"/>
              <a:ext cx="16430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ระยะดอกบาน</a:t>
              </a:r>
            </a:p>
            <a:p>
              <a:pPr algn="ctr"/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ร้อยละ 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9.77</a:t>
              </a:r>
              <a:endParaRPr lang="th-TH" sz="1600" dirty="0" smtClean="0"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เก็บเกี่ยวช่วง 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ก.ค.–ส.ค.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67</a:t>
              </a:r>
              <a:endParaRPr lang="th-TH" sz="16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8" name="กลุ่ม 47"/>
          <p:cNvGrpSpPr/>
          <p:nvPr/>
        </p:nvGrpSpPr>
        <p:grpSpPr>
          <a:xfrm>
            <a:off x="3571868" y="3643314"/>
            <a:ext cx="1643074" cy="1974005"/>
            <a:chOff x="3571868" y="3643314"/>
            <a:chExt cx="1643074" cy="1974005"/>
          </a:xfrm>
        </p:grpSpPr>
        <p:pic>
          <p:nvPicPr>
            <p:cNvPr id="39" name="รูปภาพ 33" descr="messageImage_1707988641914.jpg"/>
            <p:cNvPicPr/>
            <p:nvPr/>
          </p:nvPicPr>
          <p:blipFill>
            <a:blip r:embed="rId5" cstate="print"/>
            <a:srcRect t="8387" b="28065"/>
            <a:stretch>
              <a:fillRect/>
            </a:stretch>
          </p:blipFill>
          <p:spPr>
            <a:xfrm>
              <a:off x="3714744" y="3643314"/>
              <a:ext cx="1357322" cy="1042988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3571868" y="4786322"/>
              <a:ext cx="16430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ระยะผลอ่อน</a:t>
              </a:r>
            </a:p>
            <a:p>
              <a:pPr algn="ctr"/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ร้อยละ 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28.72</a:t>
              </a:r>
              <a:endParaRPr lang="th-TH" sz="1600" dirty="0" smtClean="0"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เก็บเกี่ยวช่วง 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มิ.ย.–ก.ค.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67</a:t>
              </a:r>
              <a:endParaRPr lang="th-TH" sz="16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9" name="กลุ่ม 48"/>
          <p:cNvGrpSpPr/>
          <p:nvPr/>
        </p:nvGrpSpPr>
        <p:grpSpPr>
          <a:xfrm>
            <a:off x="5072066" y="3643314"/>
            <a:ext cx="1785950" cy="1974005"/>
            <a:chOff x="5072066" y="3643314"/>
            <a:chExt cx="1785950" cy="1974005"/>
          </a:xfrm>
        </p:grpSpPr>
        <p:pic>
          <p:nvPicPr>
            <p:cNvPr id="41" name="รูปภาพ 0" descr="messageImage_1707988593946.jpg"/>
            <p:cNvPicPr/>
            <p:nvPr/>
          </p:nvPicPr>
          <p:blipFill>
            <a:blip r:embed="rId6" cstate="print"/>
            <a:srcRect l="23627" t="24874" r="15045" b="6667"/>
            <a:stretch>
              <a:fillRect/>
            </a:stretch>
          </p:blipFill>
          <p:spPr>
            <a:xfrm>
              <a:off x="5286380" y="3643314"/>
              <a:ext cx="1285884" cy="1042988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5072066" y="4786322"/>
              <a:ext cx="17859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ระยะผลเล็ก</a:t>
              </a:r>
            </a:p>
            <a:p>
              <a:pPr algn="ctr"/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ร้อยละ 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32.39</a:t>
              </a:r>
              <a:endParaRPr lang="th-TH" sz="1600" dirty="0" smtClean="0"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เก็บเกี่ยวช่วง 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พ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.ค.–มิ.ย.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67</a:t>
              </a:r>
              <a:endParaRPr lang="th-TH" sz="16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50" name="กลุ่ม 49"/>
          <p:cNvGrpSpPr/>
          <p:nvPr/>
        </p:nvGrpSpPr>
        <p:grpSpPr>
          <a:xfrm>
            <a:off x="6643702" y="3643314"/>
            <a:ext cx="1714512" cy="1974005"/>
            <a:chOff x="6643702" y="3643314"/>
            <a:chExt cx="1714512" cy="1974005"/>
          </a:xfrm>
        </p:grpSpPr>
        <p:pic>
          <p:nvPicPr>
            <p:cNvPr id="44" name="รูปภาพ 34" descr="messageImage_1707988921313.jpg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86578" y="3643314"/>
              <a:ext cx="1285884" cy="1014413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6643702" y="4786322"/>
              <a:ext cx="17145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ระยะผลโต</a:t>
              </a:r>
            </a:p>
            <a:p>
              <a:pPr algn="ctr"/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ร้อยละ 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20.87</a:t>
              </a:r>
              <a:endParaRPr lang="th-TH" sz="1600" dirty="0" smtClean="0">
                <a:latin typeface="TH SarabunPSK" pitchFamily="34" charset="-34"/>
                <a:cs typeface="TH SarabunPSK" pitchFamily="34" charset="-34"/>
              </a:endParaRPr>
            </a:p>
            <a:p>
              <a:pPr algn="ctr"/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เก็บเกี่ยวช่วง 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เม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.ย.–พ.ค.</a:t>
              </a:r>
              <a:r>
                <a:rPr lang="th-TH" sz="1600" dirty="0" smtClean="0">
                  <a:latin typeface="TH SarabunPSK" pitchFamily="34" charset="-34"/>
                  <a:cs typeface="TH SarabunPSK" pitchFamily="34" charset="-34"/>
                </a:rPr>
                <a:t>67</a:t>
              </a:r>
              <a:endParaRPr lang="th-TH" sz="16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455</Words>
  <Application>Microsoft Office PowerPoint</Application>
  <PresentationFormat>นำเสนอทางหน้าจอ (4:3)</PresentationFormat>
  <Paragraphs>111</Paragraphs>
  <Slides>2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</vt:i4>
      </vt:variant>
    </vt:vector>
  </HeadingPairs>
  <TitlesOfParts>
    <vt:vector size="3" baseType="lpstr">
      <vt:lpstr>ชุดรูปแบบของ Office</vt:lpstr>
      <vt:lpstr>สถานการณ์การผลิตทุเรียน จังหวัดเพชรบุรี ปี 2567</vt:lpstr>
      <vt:lpstr>สถานการณ์การผลิตมะนาว จังหวัดเพชรบุรี ปี 2567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LENOVO</dc:creator>
  <cp:lastModifiedBy>LENOVO</cp:lastModifiedBy>
  <cp:revision>15</cp:revision>
  <dcterms:created xsi:type="dcterms:W3CDTF">2024-03-26T11:25:48Z</dcterms:created>
  <dcterms:modified xsi:type="dcterms:W3CDTF">2024-03-27T10:49:35Z</dcterms:modified>
</cp:coreProperties>
</file>